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6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87" r:id="rId15"/>
    <p:sldId id="268" r:id="rId16"/>
    <p:sldId id="269" r:id="rId17"/>
    <p:sldId id="270" r:id="rId18"/>
    <p:sldId id="284" r:id="rId19"/>
    <p:sldId id="286" r:id="rId20"/>
    <p:sldId id="273" r:id="rId21"/>
    <p:sldId id="274" r:id="rId22"/>
    <p:sldId id="275" r:id="rId23"/>
    <p:sldId id="277" r:id="rId24"/>
    <p:sldId id="279" r:id="rId25"/>
    <p:sldId id="276" r:id="rId26"/>
    <p:sldId id="278" r:id="rId27"/>
    <p:sldId id="285" r:id="rId28"/>
    <p:sldId id="289" r:id="rId29"/>
    <p:sldId id="283" r:id="rId30"/>
    <p:sldId id="280" r:id="rId31"/>
    <p:sldId id="281" r:id="rId32"/>
    <p:sldId id="288" r:id="rId33"/>
    <p:sldId id="293" r:id="rId34"/>
    <p:sldId id="290" r:id="rId35"/>
    <p:sldId id="291" r:id="rId36"/>
    <p:sldId id="292" r:id="rId37"/>
    <p:sldId id="282" r:id="rId3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1" Type="http://schemas.openxmlformats.org/officeDocument/2006/relationships/tableStyles" Target="tableStyles.xml"/><Relationship Id="rId40" Type="http://schemas.openxmlformats.org/officeDocument/2006/relationships/viewProps" Target="viewProps.xml"/><Relationship Id="rId4" Type="http://schemas.openxmlformats.org/officeDocument/2006/relationships/slide" Target="slides/slide2.xml"/><Relationship Id="rId39" Type="http://schemas.openxmlformats.org/officeDocument/2006/relationships/presProps" Target="presProps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E9CF6-D0FF-4C70-9DF4-11737FF70E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E40AD-0358-4041-8C1E-D51FD5131B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E9CF6-D0FF-4C70-9DF4-11737FF70E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E40AD-0358-4041-8C1E-D51FD5131B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E9CF6-D0FF-4C70-9DF4-11737FF70E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E40AD-0358-4041-8C1E-D51FD5131B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E9CF6-D0FF-4C70-9DF4-11737FF70E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E40AD-0358-4041-8C1E-D51FD5131B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E9CF6-D0FF-4C70-9DF4-11737FF70E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E40AD-0358-4041-8C1E-D51FD5131B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E9CF6-D0FF-4C70-9DF4-11737FF70E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E40AD-0358-4041-8C1E-D51FD5131B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E9CF6-D0FF-4C70-9DF4-11737FF70E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E40AD-0358-4041-8C1E-D51FD5131B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E9CF6-D0FF-4C70-9DF4-11737FF70E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E40AD-0358-4041-8C1E-D51FD5131B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E9CF6-D0FF-4C70-9DF4-11737FF70E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E40AD-0358-4041-8C1E-D51FD5131B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E9CF6-D0FF-4C70-9DF4-11737FF70E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E40AD-0358-4041-8C1E-D51FD5131B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E9CF6-D0FF-4C70-9DF4-11737FF70E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E40AD-0358-4041-8C1E-D51FD5131B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4E9CF6-D0FF-4C70-9DF4-11737FF70E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E40AD-0358-4041-8C1E-D51FD5131BC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1" Type="http://schemas.openxmlformats.org/officeDocument/2006/relationships/hyperlink" Target="https://ykc.hanwangjiaoyu.com/user/login/SCNYDX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4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6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7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8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9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454870" y="1421218"/>
            <a:ext cx="9144000" cy="2387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zh-CN" sz="7200" dirty="0" smtClean="0">
                <a:latin typeface="华文琥珀" panose="02010800040101010101" pitchFamily="2" charset="-122"/>
                <a:ea typeface="华文琥珀" panose="02010800040101010101" pitchFamily="2" charset="-122"/>
              </a:rPr>
              <a:t>移动</a:t>
            </a:r>
            <a:r>
              <a:rPr lang="zh-CN" altLang="en-US" sz="7200" dirty="0">
                <a:latin typeface="华文琥珀" panose="02010800040101010101" pitchFamily="2" charset="-122"/>
                <a:ea typeface="华文琥珀" panose="02010800040101010101" pitchFamily="2" charset="-122"/>
              </a:rPr>
              <a:t>复试</a:t>
            </a:r>
            <a:r>
              <a:rPr lang="zh-CN" altLang="zh-CN" sz="7200" dirty="0" smtClean="0">
                <a:latin typeface="华文琥珀" panose="02010800040101010101" pitchFamily="2" charset="-122"/>
                <a:ea typeface="华文琥珀" panose="02010800040101010101" pitchFamily="2" charset="-122"/>
              </a:rPr>
              <a:t>系统</a:t>
            </a:r>
            <a:r>
              <a:rPr lang="zh-CN" altLang="en-US" sz="7200" dirty="0" smtClean="0">
                <a:latin typeface="华文琥珀" panose="02010800040101010101" pitchFamily="2" charset="-122"/>
                <a:ea typeface="华文琥珀" panose="02010800040101010101" pitchFamily="2" charset="-122"/>
              </a:rPr>
              <a:t>介绍</a:t>
            </a:r>
            <a:endParaRPr lang="zh-CN" altLang="en-US" sz="7200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924827" y="1423959"/>
            <a:ext cx="9361905" cy="3400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24651" y="4947069"/>
            <a:ext cx="50321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dirty="0"/>
              <a:t>只显示了第二场的考生（专业字段填入的信息）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750771" y="654518"/>
            <a:ext cx="30059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 smtClean="0"/>
              <a:t>选择候考生</a:t>
            </a:r>
            <a:endParaRPr lang="zh-CN" altLang="en-US" sz="4400" dirty="0"/>
          </a:p>
        </p:txBody>
      </p:sp>
      <p:pic>
        <p:nvPicPr>
          <p:cNvPr id="7" name="内容占位符 3"/>
          <p:cNvPicPr/>
          <p:nvPr/>
        </p:nvPicPr>
        <p:blipFill>
          <a:blip r:embed="rId2"/>
          <a:stretch>
            <a:fillRect/>
          </a:stretch>
        </p:blipFill>
        <p:spPr>
          <a:xfrm>
            <a:off x="4051154" y="5567137"/>
            <a:ext cx="7893797" cy="129669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zh-CN" dirty="0"/>
              <a:t>数据已设置</a:t>
            </a:r>
            <a:r>
              <a:rPr lang="zh-CN" altLang="zh-CN" dirty="0" smtClean="0"/>
              <a:t>完毕</a:t>
            </a: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r>
              <a:rPr lang="zh-CN" altLang="zh-CN" dirty="0" smtClean="0"/>
              <a:t>按时</a:t>
            </a:r>
            <a:r>
              <a:rPr lang="zh-CN" altLang="zh-CN" dirty="0"/>
              <a:t>间段，不同角色登录即可。</a:t>
            </a:r>
            <a:endParaRPr lang="zh-CN" altLang="zh-CN" dirty="0"/>
          </a:p>
          <a:p>
            <a:pPr marL="0" indent="0">
              <a:buNone/>
            </a:pPr>
            <a:endParaRPr lang="zh-CN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第五步：不同角色登录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476952" y="3001294"/>
            <a:ext cx="7238095" cy="2000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781446" y="822276"/>
            <a:ext cx="3694010" cy="1325563"/>
          </a:xfrm>
        </p:spPr>
        <p:txBody>
          <a:bodyPr>
            <a:normAutofit/>
          </a:bodyPr>
          <a:lstStyle/>
          <a:p>
            <a:pPr algn="ctr"/>
            <a:r>
              <a:rPr lang="zh-CN" altLang="en-US" sz="8000" b="1" dirty="0" smtClean="0"/>
              <a:t>候考官</a:t>
            </a:r>
            <a:endParaRPr lang="zh-CN" altLang="en-US" sz="8000" b="1" dirty="0"/>
          </a:p>
        </p:txBody>
      </p:sp>
      <p:sp>
        <p:nvSpPr>
          <p:cNvPr id="3" name="标题 1"/>
          <p:cNvSpPr txBox="1"/>
          <p:nvPr/>
        </p:nvSpPr>
        <p:spPr>
          <a:xfrm>
            <a:off x="566903" y="2308094"/>
            <a:ext cx="11056345" cy="3564804"/>
          </a:xfrm>
          <a:prstGeom prst="rect">
            <a:avLst/>
          </a:prstGeom>
          <a:ln w="19050"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4000" b="1" u="sng" dirty="0" smtClean="0"/>
              <a:t>候考官职责</a:t>
            </a:r>
            <a:r>
              <a:rPr lang="zh-CN" altLang="en-US" sz="4000" b="1" dirty="0" smtClean="0"/>
              <a:t>：</a:t>
            </a:r>
            <a:r>
              <a:rPr lang="zh-CN" altLang="en-US" sz="4000" dirty="0" smtClean="0"/>
              <a:t>复试前，负责和该场多位考生进行联系沟通，测试考生网络状况正常否，提前保障该考场面试工作顺利进行。</a:t>
            </a:r>
            <a:endParaRPr lang="en-US" altLang="zh-CN" sz="4000" dirty="0" smtClean="0"/>
          </a:p>
          <a:p>
            <a:pPr>
              <a:lnSpc>
                <a:spcPct val="120000"/>
              </a:lnSpc>
            </a:pPr>
            <a:r>
              <a:rPr lang="zh-CN" altLang="en-US" sz="4000" dirty="0" smtClean="0">
                <a:solidFill>
                  <a:srgbClr val="FF0000"/>
                </a:solidFill>
              </a:rPr>
              <a:t>候考官应建议考生至少提前十分钟登陆系统待考，若未登陆，请电话联系考生登陆系统</a:t>
            </a:r>
            <a:endParaRPr lang="en-US" altLang="zh-CN" sz="4000" dirty="0" smtClean="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4000" dirty="0" smtClean="0">
                <a:solidFill>
                  <a:srgbClr val="FF0000"/>
                </a:solidFill>
              </a:rPr>
              <a:t>若考生流量充足可一直在线</a:t>
            </a:r>
            <a:endParaRPr lang="zh-CN" altLang="en-US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候考官登录</a:t>
            </a:r>
            <a:endParaRPr lang="zh-CN" altLang="en-US" dirty="0"/>
          </a:p>
        </p:txBody>
      </p:sp>
      <p:pic>
        <p:nvPicPr>
          <p:cNvPr id="6" name="内容占位符 5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426061" y="1690688"/>
            <a:ext cx="5337821" cy="4351338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045331" y="1825625"/>
            <a:ext cx="8101338" cy="4351338"/>
          </a:xfrm>
          <a:prstGeom prst="rect">
            <a:avLst/>
          </a:prstGeom>
        </p:spPr>
      </p:pic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dirty="0" smtClean="0"/>
              <a:t>候考官</a:t>
            </a:r>
            <a:endParaRPr lang="zh-CN" alt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候考官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536288" y="1523965"/>
            <a:ext cx="6516110" cy="4351338"/>
          </a:xfrm>
          <a:prstGeom prst="rect">
            <a:avLst/>
          </a:prstGeom>
        </p:spPr>
      </p:pic>
      <p:sp>
        <p:nvSpPr>
          <p:cNvPr id="5" name="标题 1"/>
          <p:cNvSpPr txBox="1"/>
          <p:nvPr/>
        </p:nvSpPr>
        <p:spPr>
          <a:xfrm>
            <a:off x="4936110" y="1833127"/>
            <a:ext cx="2020871" cy="702682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dirty="0" smtClean="0"/>
              <a:t>开启谁的对话，就可与其通话</a:t>
            </a:r>
            <a:endParaRPr lang="zh-CN" altLang="en-US" sz="2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候考官</a:t>
            </a:r>
            <a:br>
              <a:rPr lang="zh-CN" altLang="en-US" dirty="0"/>
            </a:b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42420" y="1208297"/>
            <a:ext cx="7835245" cy="4830038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11262" y="2274598"/>
            <a:ext cx="3993682" cy="1325563"/>
          </a:xfrm>
        </p:spPr>
        <p:txBody>
          <a:bodyPr>
            <a:normAutofit/>
          </a:bodyPr>
          <a:lstStyle/>
          <a:p>
            <a:r>
              <a:rPr lang="zh-CN" altLang="en-US" sz="8000" b="1" dirty="0" smtClean="0"/>
              <a:t>考生端</a:t>
            </a:r>
            <a:endParaRPr lang="zh-CN" altLang="en-US" sz="8000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30042"/>
          </a:xfrm>
        </p:spPr>
        <p:txBody>
          <a:bodyPr/>
          <a:lstStyle/>
          <a:p>
            <a:r>
              <a:rPr lang="zh-CN" altLang="en-US" dirty="0" smtClean="0"/>
              <a:t>考生端登录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509152" y="1294762"/>
            <a:ext cx="6361998" cy="4351338"/>
          </a:xfrm>
          <a:prstGeom prst="rect">
            <a:avLst/>
          </a:prstGeom>
        </p:spPr>
      </p:pic>
      <p:sp>
        <p:nvSpPr>
          <p:cNvPr id="3" name="矩形标注 2"/>
          <p:cNvSpPr/>
          <p:nvPr/>
        </p:nvSpPr>
        <p:spPr>
          <a:xfrm>
            <a:off x="4458878" y="5071621"/>
            <a:ext cx="4722830" cy="886119"/>
          </a:xfrm>
          <a:prstGeom prst="wedgeRectCallout">
            <a:avLst>
              <a:gd name="adj1" fmla="val -55826"/>
              <a:gd name="adj2" fmla="val -13856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en-US" dirty="0">
                <a:solidFill>
                  <a:srgbClr val="FF0000"/>
                </a:solidFill>
              </a:rPr>
              <a:t>若考生未收到验证码，候考官可为其单独设置“登陆验证码”，并告知其使用该登录验证码登录</a:t>
            </a:r>
            <a:r>
              <a:rPr lang="zh-CN" altLang="en-US" dirty="0" smtClean="0">
                <a:solidFill>
                  <a:srgbClr val="FF0000"/>
                </a:solidFill>
              </a:rPr>
              <a:t>系统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68693" y="629521"/>
            <a:ext cx="10515600" cy="4351338"/>
          </a:xfrm>
        </p:spPr>
        <p:txBody>
          <a:bodyPr>
            <a:normAutofit fontScale="92500" lnSpcReduction="20000"/>
          </a:bodyPr>
          <a:lstStyle/>
          <a:p>
            <a:r>
              <a:rPr lang="zh-CN" altLang="zh-CN" dirty="0" smtClean="0"/>
              <a:t>移动</a:t>
            </a:r>
            <a:r>
              <a:rPr lang="zh-CN" altLang="zh-CN" dirty="0"/>
              <a:t>系统试用： </a:t>
            </a:r>
            <a:endParaRPr lang="en-US" altLang="zh-CN" dirty="0" smtClean="0"/>
          </a:p>
          <a:p>
            <a:pPr marL="0" indent="0">
              <a:buNone/>
            </a:pPr>
            <a:r>
              <a:rPr lang="zh-CN" altLang="zh-CN" dirty="0" smtClean="0"/>
              <a:t>账号</a:t>
            </a:r>
            <a:r>
              <a:rPr lang="zh-CN" altLang="zh-CN" dirty="0"/>
              <a:t>：学院代码</a:t>
            </a:r>
            <a:endParaRPr lang="zh-CN" altLang="zh-CN" dirty="0"/>
          </a:p>
          <a:p>
            <a:pPr marL="0" indent="0">
              <a:buNone/>
            </a:pPr>
            <a:r>
              <a:rPr lang="zh-CN" altLang="zh-CN" dirty="0"/>
              <a:t>密码：学院三个字简称首字母</a:t>
            </a:r>
            <a:r>
              <a:rPr lang="en-US" altLang="zh-CN" dirty="0"/>
              <a:t>+</a:t>
            </a:r>
            <a:r>
              <a:rPr lang="zh-CN" altLang="zh-CN" dirty="0"/>
              <a:t>学院代码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dirty="0"/>
              <a:t> </a:t>
            </a:r>
            <a:endParaRPr lang="zh-CN" altLang="zh-CN" dirty="0"/>
          </a:p>
          <a:p>
            <a:r>
              <a:rPr lang="zh-CN" altLang="zh-CN" dirty="0" smtClean="0"/>
              <a:t>后台</a:t>
            </a:r>
            <a:r>
              <a:rPr lang="zh-CN" altLang="en-US" dirty="0" smtClean="0"/>
              <a:t>管理</a:t>
            </a:r>
            <a:r>
              <a:rPr lang="zh-CN" altLang="zh-CN" dirty="0" smtClean="0"/>
              <a:t>网址：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https</a:t>
            </a:r>
            <a:r>
              <a:rPr lang="en-US" altLang="zh-CN" dirty="0"/>
              <a:t>://ykc-school.hanwangjiaoyu.com/user/login/SCNYDX</a:t>
            </a:r>
            <a:endParaRPr lang="zh-CN" altLang="zh-CN" dirty="0"/>
          </a:p>
          <a:p>
            <a:endParaRPr lang="zh-CN" altLang="zh-CN" dirty="0"/>
          </a:p>
          <a:p>
            <a:endParaRPr lang="zh-CN" altLang="zh-CN" dirty="0"/>
          </a:p>
          <a:p>
            <a:r>
              <a:rPr lang="zh-CN" altLang="zh-CN" dirty="0"/>
              <a:t>考官、候考官、学生登录网址</a:t>
            </a:r>
            <a:endParaRPr lang="zh-CN" altLang="zh-CN" dirty="0"/>
          </a:p>
          <a:p>
            <a:pPr marL="0" indent="0">
              <a:buNone/>
            </a:pPr>
            <a:r>
              <a:rPr lang="en-US" altLang="zh-CN" u="sng" dirty="0">
                <a:hlinkClick r:id="rId1"/>
              </a:rPr>
              <a:t>https://ykc.hanwangjiaoyu.com/user/login/SCNYDX</a:t>
            </a:r>
            <a:endParaRPr lang="zh-CN" altLang="zh-CN" dirty="0"/>
          </a:p>
          <a:p>
            <a:pPr marL="0" indent="0">
              <a:buNone/>
            </a:pP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5507" y="5519514"/>
            <a:ext cx="7047619" cy="1247619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考生端</a:t>
            </a:r>
            <a:endParaRPr lang="zh-CN" altLang="en-US" dirty="0"/>
          </a:p>
        </p:txBody>
      </p:sp>
      <p:pic>
        <p:nvPicPr>
          <p:cNvPr id="4" name="图片 3"/>
          <p:cNvPicPr/>
          <p:nvPr/>
        </p:nvPicPr>
        <p:blipFill>
          <a:blip r:embed="rId1"/>
          <a:stretch>
            <a:fillRect/>
          </a:stretch>
        </p:blipFill>
        <p:spPr>
          <a:xfrm>
            <a:off x="3304840" y="881463"/>
            <a:ext cx="5704405" cy="5567463"/>
          </a:xfrm>
          <a:prstGeom prst="rect">
            <a:avLst/>
          </a:prstGeom>
        </p:spPr>
      </p:pic>
      <p:sp>
        <p:nvSpPr>
          <p:cNvPr id="3" name="矩形标注 2"/>
          <p:cNvSpPr/>
          <p:nvPr/>
        </p:nvSpPr>
        <p:spPr>
          <a:xfrm>
            <a:off x="6381947" y="2769647"/>
            <a:ext cx="3318235" cy="895547"/>
          </a:xfrm>
          <a:prstGeom prst="wedgeRectCallout">
            <a:avLst>
              <a:gd name="adj1" fmla="val -59469"/>
              <a:gd name="adj2" fmla="val -961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rgbClr val="FF0000"/>
                </a:solidFill>
              </a:rPr>
              <a:t>考生可手机扫描下载“云考场”</a:t>
            </a:r>
            <a:r>
              <a:rPr lang="en-US" altLang="zh-CN" dirty="0" smtClean="0">
                <a:solidFill>
                  <a:srgbClr val="FF0000"/>
                </a:solidFill>
              </a:rPr>
              <a:t>APP</a:t>
            </a:r>
            <a:r>
              <a:rPr lang="zh-CN" altLang="en-US" dirty="0" smtClean="0">
                <a:solidFill>
                  <a:srgbClr val="FF0000"/>
                </a:solidFill>
              </a:rPr>
              <a:t>，用于设置第二机位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7" name="矩形标注 6"/>
          <p:cNvSpPr/>
          <p:nvPr/>
        </p:nvSpPr>
        <p:spPr>
          <a:xfrm>
            <a:off x="8550686" y="4814853"/>
            <a:ext cx="1913067" cy="895547"/>
          </a:xfrm>
          <a:prstGeom prst="wedgeRectCallout">
            <a:avLst>
              <a:gd name="adj1" fmla="val -57862"/>
              <a:gd name="adj2" fmla="val 670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mtClean="0">
                <a:solidFill>
                  <a:srgbClr val="FF0000"/>
                </a:solidFill>
              </a:rPr>
              <a:t>考生进入候考区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7927943" y="5910607"/>
            <a:ext cx="537328" cy="188536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考生端</a:t>
            </a:r>
            <a:endParaRPr lang="zh-CN" altLang="en-US" dirty="0"/>
          </a:p>
        </p:txBody>
      </p:sp>
      <p:pic>
        <p:nvPicPr>
          <p:cNvPr id="5" name="内容占位符 4"/>
          <p:cNvPicPr>
            <a:picLocks noGrp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342759" y="1132605"/>
            <a:ext cx="5368103" cy="5181567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考生端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294634" y="1228859"/>
            <a:ext cx="5541358" cy="5258568"/>
          </a:xfrm>
          <a:prstGeom prst="rect">
            <a:avLst/>
          </a:prstGeom>
        </p:spPr>
      </p:pic>
      <p:sp>
        <p:nvSpPr>
          <p:cNvPr id="5" name="矩形标注 4"/>
          <p:cNvSpPr/>
          <p:nvPr/>
        </p:nvSpPr>
        <p:spPr>
          <a:xfrm>
            <a:off x="8873766" y="3641284"/>
            <a:ext cx="2928594" cy="895547"/>
          </a:xfrm>
          <a:prstGeom prst="wedgeRectCallout">
            <a:avLst>
              <a:gd name="adj1" fmla="val -74810"/>
              <a:gd name="adj2" fmla="val 1375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考生使用云考场移动端扫描该二维码加入第二摄像头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考生端</a:t>
            </a:r>
            <a:r>
              <a:rPr lang="en-US" altLang="zh-CN" dirty="0" smtClean="0"/>
              <a:t>_</a:t>
            </a:r>
            <a:r>
              <a:rPr lang="zh-CN" altLang="en-US" sz="2400" dirty="0"/>
              <a:t>候考区</a:t>
            </a:r>
            <a:r>
              <a:rPr lang="zh-CN" altLang="en-US" sz="2400" dirty="0" smtClean="0"/>
              <a:t>界面</a:t>
            </a:r>
            <a:endParaRPr lang="zh-CN" altLang="en-US" sz="24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5827" y="1359243"/>
            <a:ext cx="5380346" cy="5042643"/>
          </a:xfrm>
          <a:prstGeom prst="rect">
            <a:avLst/>
          </a:prstGeom>
        </p:spPr>
      </p:pic>
      <p:sp>
        <p:nvSpPr>
          <p:cNvPr id="5" name="矩形标注 4"/>
          <p:cNvSpPr/>
          <p:nvPr/>
        </p:nvSpPr>
        <p:spPr>
          <a:xfrm>
            <a:off x="593125" y="3073256"/>
            <a:ext cx="2059460" cy="1408128"/>
          </a:xfrm>
          <a:prstGeom prst="wedgeRectCallout">
            <a:avLst>
              <a:gd name="adj1" fmla="val 210161"/>
              <a:gd name="adj2" fmla="val 1454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候考官端</a:t>
            </a:r>
            <a:endParaRPr lang="zh-CN" altLang="en-US" dirty="0"/>
          </a:p>
        </p:txBody>
      </p:sp>
      <p:sp>
        <p:nvSpPr>
          <p:cNvPr id="6" name="矩形标注 5"/>
          <p:cNvSpPr/>
          <p:nvPr/>
        </p:nvSpPr>
        <p:spPr>
          <a:xfrm>
            <a:off x="9069859" y="2570205"/>
            <a:ext cx="1037968" cy="815546"/>
          </a:xfrm>
          <a:prstGeom prst="wedgeRectCallout">
            <a:avLst>
              <a:gd name="adj1" fmla="val -184325"/>
              <a:gd name="adj2" fmla="val -7689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考生端</a:t>
            </a:r>
            <a:endParaRPr lang="zh-CN" alt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考生端</a:t>
            </a:r>
            <a:r>
              <a:rPr lang="en-US" altLang="zh-CN" dirty="0" smtClean="0"/>
              <a:t>_</a:t>
            </a:r>
            <a:r>
              <a:rPr lang="zh-CN" altLang="en-US" sz="2400" dirty="0" smtClean="0"/>
              <a:t>主考官发出面试开始</a:t>
            </a:r>
            <a:endParaRPr lang="zh-CN" altLang="en-US" sz="2400" dirty="0"/>
          </a:p>
        </p:txBody>
      </p:sp>
      <p:pic>
        <p:nvPicPr>
          <p:cNvPr id="4" name="内容占位符 3"/>
          <p:cNvPicPr>
            <a:picLocks noGrp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503388" y="1615046"/>
            <a:ext cx="5185224" cy="51707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考生端</a:t>
            </a:r>
            <a:r>
              <a:rPr lang="en-US" altLang="zh-CN" dirty="0" smtClean="0"/>
              <a:t>_</a:t>
            </a:r>
            <a:r>
              <a:rPr lang="zh-CN" altLang="en-US" sz="2800" dirty="0" smtClean="0"/>
              <a:t>面试</a:t>
            </a:r>
            <a:endParaRPr lang="zh-CN" altLang="en-US" sz="2800" dirty="0"/>
          </a:p>
        </p:txBody>
      </p:sp>
      <p:pic>
        <p:nvPicPr>
          <p:cNvPr id="4" name="内容占位符 3"/>
          <p:cNvPicPr>
            <a:picLocks noGrp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987651" y="1201160"/>
            <a:ext cx="5531733" cy="5411395"/>
          </a:xfrm>
          <a:prstGeom prst="rect">
            <a:avLst/>
          </a:prstGeom>
        </p:spPr>
      </p:pic>
      <p:sp>
        <p:nvSpPr>
          <p:cNvPr id="5" name="矩形标注 4"/>
          <p:cNvSpPr/>
          <p:nvPr/>
        </p:nvSpPr>
        <p:spPr>
          <a:xfrm>
            <a:off x="9979393" y="4834115"/>
            <a:ext cx="1159495" cy="895547"/>
          </a:xfrm>
          <a:prstGeom prst="wedgeRectCallout">
            <a:avLst>
              <a:gd name="adj1" fmla="val -105819"/>
              <a:gd name="adj2" fmla="val 512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rgbClr val="FF0000"/>
                </a:solidFill>
              </a:rPr>
              <a:t>考生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algn="ctr"/>
            <a:r>
              <a:rPr lang="zh-CN" altLang="en-US" dirty="0" smtClean="0">
                <a:solidFill>
                  <a:srgbClr val="FF0000"/>
                </a:solidFill>
              </a:rPr>
              <a:t>第二机位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6" name="矩形标注 5"/>
          <p:cNvSpPr/>
          <p:nvPr/>
        </p:nvSpPr>
        <p:spPr>
          <a:xfrm>
            <a:off x="9856844" y="2147477"/>
            <a:ext cx="1159495" cy="895547"/>
          </a:xfrm>
          <a:prstGeom prst="wedgeRectCallout">
            <a:avLst>
              <a:gd name="adj1" fmla="val -107445"/>
              <a:gd name="adj2" fmla="val 3861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rgbClr val="FF0000"/>
                </a:solidFill>
              </a:rPr>
              <a:t>考生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algn="ctr"/>
            <a:r>
              <a:rPr lang="zh-CN" altLang="en-US" dirty="0" smtClean="0">
                <a:solidFill>
                  <a:srgbClr val="FF0000"/>
                </a:solidFill>
              </a:rPr>
              <a:t>第一机位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91838" y="2318558"/>
            <a:ext cx="5832106" cy="1325563"/>
          </a:xfrm>
        </p:spPr>
        <p:txBody>
          <a:bodyPr>
            <a:noAutofit/>
          </a:bodyPr>
          <a:lstStyle/>
          <a:p>
            <a:r>
              <a:rPr lang="zh-CN" altLang="en-US" sz="8000" b="1" dirty="0" smtClean="0"/>
              <a:t>考官端</a:t>
            </a:r>
            <a:endParaRPr lang="zh-CN" altLang="en-US" sz="8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考官</a:t>
            </a:r>
            <a:r>
              <a:rPr lang="zh-CN" altLang="en-US" dirty="0" smtClean="0"/>
              <a:t>端</a:t>
            </a:r>
            <a:r>
              <a:rPr lang="en-US" altLang="zh-CN" dirty="0" smtClean="0"/>
              <a:t>_</a:t>
            </a:r>
            <a:r>
              <a:rPr lang="zh-CN" altLang="en-US" sz="2800" dirty="0" smtClean="0"/>
              <a:t>布局</a:t>
            </a:r>
            <a:endParaRPr lang="zh-CN" altLang="en-US" sz="28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24" y="1406865"/>
            <a:ext cx="9127079" cy="5451135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考官端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823004" y="1552247"/>
            <a:ext cx="6545991" cy="4351338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考官端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150187" y="1604244"/>
            <a:ext cx="6238135" cy="435133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 smtClean="0"/>
              <a:t>前言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2335764"/>
            <a:ext cx="10515600" cy="3169887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zh-CN" dirty="0" smtClean="0"/>
              <a:t>1.</a:t>
            </a:r>
            <a:r>
              <a:rPr lang="zh-CN" altLang="en-US" dirty="0" smtClean="0"/>
              <a:t>使用不复杂，关键要理解不同角色</a:t>
            </a:r>
            <a:r>
              <a:rPr lang="en-US" altLang="zh-CN" dirty="0" smtClean="0"/>
              <a:t>(</a:t>
            </a:r>
            <a:r>
              <a:rPr lang="zh-CN" altLang="en-US" dirty="0" smtClean="0"/>
              <a:t>后台管理员、候考官、考官、学生</a:t>
            </a:r>
            <a:r>
              <a:rPr lang="en-US" altLang="zh-CN" dirty="0" smtClean="0"/>
              <a:t>)</a:t>
            </a:r>
            <a:r>
              <a:rPr lang="zh-CN" altLang="en-US" dirty="0" smtClean="0"/>
              <a:t>，才能设置好后台数据（至少每场面试前要设置好，每场是只一个上午、下午或晚上，</a:t>
            </a:r>
            <a:r>
              <a:rPr lang="zh-CN" altLang="en-US" dirty="0" smtClean="0">
                <a:solidFill>
                  <a:srgbClr val="FF0000"/>
                </a:solidFill>
              </a:rPr>
              <a:t>不是一整天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 smtClean="0"/>
              <a:t>2.</a:t>
            </a:r>
            <a:r>
              <a:rPr lang="zh-CN" altLang="en-US" dirty="0" smtClean="0"/>
              <a:t>不同角色在规定的时间登录</a:t>
            </a:r>
            <a:endParaRPr lang="zh-CN" alt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考官端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4024571" y="3025103"/>
            <a:ext cx="4142857" cy="1952381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考官端</a:t>
            </a:r>
            <a:r>
              <a:rPr lang="en-US" altLang="zh-CN" dirty="0" smtClean="0"/>
              <a:t>_</a:t>
            </a:r>
            <a:r>
              <a:rPr lang="zh-CN" altLang="en-US" sz="2000" dirty="0" smtClean="0"/>
              <a:t>邀请</a:t>
            </a:r>
            <a:r>
              <a:rPr lang="zh-CN" altLang="en-US" sz="2000" dirty="0"/>
              <a:t>考生界面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36597" y="1507010"/>
            <a:ext cx="8118805" cy="51214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考官</a:t>
            </a:r>
            <a:r>
              <a:rPr lang="zh-CN" altLang="en-US" dirty="0" smtClean="0"/>
              <a:t>端</a:t>
            </a:r>
            <a:r>
              <a:rPr lang="en-US" altLang="zh-CN" dirty="0" smtClean="0"/>
              <a:t>_</a:t>
            </a:r>
            <a:r>
              <a:rPr lang="zh-CN" altLang="en-US" sz="2800" dirty="0" smtClean="0"/>
              <a:t>连通考生后</a:t>
            </a:r>
            <a:endParaRPr lang="zh-CN" altLang="en-US" sz="2800" dirty="0"/>
          </a:p>
        </p:txBody>
      </p:sp>
      <p:pic>
        <p:nvPicPr>
          <p:cNvPr id="4" name="内容占位符 3"/>
          <p:cNvPicPr>
            <a:picLocks noGrp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624305" y="1825625"/>
            <a:ext cx="6943389" cy="4351338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考官端</a:t>
            </a:r>
            <a:r>
              <a:rPr lang="en-US" altLang="zh-CN" dirty="0" smtClean="0"/>
              <a:t>_</a:t>
            </a:r>
            <a:r>
              <a:rPr lang="zh-CN" altLang="en-US" sz="2800" dirty="0" smtClean="0"/>
              <a:t>屏幕共享</a:t>
            </a:r>
            <a:endParaRPr lang="zh-CN" altLang="en-US" sz="28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15049" y="1378960"/>
            <a:ext cx="8061903" cy="5364325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考官端</a:t>
            </a:r>
            <a:r>
              <a:rPr lang="en-US" altLang="zh-CN" dirty="0"/>
              <a:t>_</a:t>
            </a:r>
            <a:r>
              <a:rPr lang="zh-CN" altLang="en-US" sz="2800" dirty="0"/>
              <a:t>屏幕共享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19633" y="1506288"/>
            <a:ext cx="8219303" cy="4931581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学生端</a:t>
            </a:r>
            <a:r>
              <a:rPr lang="en-US" altLang="zh-CN" dirty="0" smtClean="0"/>
              <a:t>_</a:t>
            </a:r>
            <a:r>
              <a:rPr lang="zh-CN" altLang="en-US" sz="2400" dirty="0" smtClean="0"/>
              <a:t>接收到的分享</a:t>
            </a:r>
            <a:endParaRPr lang="zh-CN" altLang="en-US" sz="24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1610" y="1393062"/>
            <a:ext cx="7696460" cy="5390797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17688" y="120023"/>
            <a:ext cx="10515600" cy="1325563"/>
          </a:xfrm>
        </p:spPr>
        <p:txBody>
          <a:bodyPr/>
          <a:lstStyle/>
          <a:p>
            <a:r>
              <a:rPr lang="zh-CN" altLang="en-US" dirty="0" smtClean="0"/>
              <a:t>考官端</a:t>
            </a:r>
            <a:r>
              <a:rPr lang="en-US" altLang="zh-CN" dirty="0" smtClean="0"/>
              <a:t>_</a:t>
            </a:r>
            <a:r>
              <a:rPr lang="zh-CN" altLang="en-US" sz="2000" dirty="0" smtClean="0"/>
              <a:t>面试</a:t>
            </a:r>
            <a:endParaRPr lang="zh-CN" altLang="en-US" sz="2000" dirty="0"/>
          </a:p>
        </p:txBody>
      </p:sp>
      <p:pic>
        <p:nvPicPr>
          <p:cNvPr id="6" name="图片 5"/>
          <p:cNvPicPr/>
          <p:nvPr/>
        </p:nvPicPr>
        <p:blipFill>
          <a:blip r:embed="rId1"/>
          <a:stretch>
            <a:fillRect/>
          </a:stretch>
        </p:blipFill>
        <p:spPr>
          <a:xfrm>
            <a:off x="3506971" y="900513"/>
            <a:ext cx="6445551" cy="5144152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10908" y="1521361"/>
            <a:ext cx="2654588" cy="4692631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u="sng" dirty="0" smtClean="0">
                <a:solidFill>
                  <a:srgbClr val="FF0000"/>
                </a:solidFill>
              </a:rPr>
              <a:t>注意</a:t>
            </a:r>
            <a:r>
              <a:rPr lang="zh-CN" altLang="en-US" sz="3600" dirty="0" smtClean="0">
                <a:solidFill>
                  <a:srgbClr val="FF0000"/>
                </a:solidFill>
              </a:rPr>
              <a:t>：每位考生结束后，只能点击结束该生面试，不要点结束考试（是结束整场面试）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  <p:sp>
        <p:nvSpPr>
          <p:cNvPr id="3" name="矩形标注 2"/>
          <p:cNvSpPr/>
          <p:nvPr/>
        </p:nvSpPr>
        <p:spPr>
          <a:xfrm>
            <a:off x="10435473" y="5780714"/>
            <a:ext cx="1206631" cy="527901"/>
          </a:xfrm>
          <a:prstGeom prst="wedgeRectCallout">
            <a:avLst>
              <a:gd name="adj1" fmla="val -98958"/>
              <a:gd name="adj2" fmla="val -428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rgbClr val="FF0000"/>
                </a:solidFill>
              </a:rPr>
              <a:t>结束整场面试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9351389" y="5693789"/>
            <a:ext cx="509048" cy="2450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4075"/>
          </a:xfrm>
        </p:spPr>
        <p:txBody>
          <a:bodyPr/>
          <a:lstStyle/>
          <a:p>
            <a:r>
              <a:rPr lang="zh-CN" altLang="zh-CN" b="1" dirty="0"/>
              <a:t>后台</a:t>
            </a:r>
            <a:r>
              <a:rPr lang="zh-CN" altLang="zh-CN" b="1" dirty="0" smtClean="0"/>
              <a:t>管理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566" y="1652629"/>
            <a:ext cx="7123752" cy="4550461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890236" y="6267187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b="1" dirty="0"/>
              <a:t>登录界面</a:t>
            </a:r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b="1" dirty="0"/>
              <a:t>第一步：考官</a:t>
            </a:r>
            <a:r>
              <a:rPr lang="zh-CN" altLang="zh-CN" b="1" dirty="0" smtClean="0"/>
              <a:t>管理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462273" y="1690688"/>
            <a:ext cx="7076190" cy="4095238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386859" y="5899048"/>
            <a:ext cx="74970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b="1" dirty="0">
                <a:solidFill>
                  <a:srgbClr val="FF0000"/>
                </a:solidFill>
              </a:rPr>
              <a:t>设置登录验证码</a:t>
            </a:r>
            <a:r>
              <a:rPr lang="zh-CN" altLang="zh-CN" b="1" dirty="0" smtClean="0">
                <a:solidFill>
                  <a:srgbClr val="FF0000"/>
                </a:solidFill>
              </a:rPr>
              <a:t>后</a:t>
            </a:r>
            <a:r>
              <a:rPr lang="zh-CN" altLang="en-US" b="1" dirty="0" smtClean="0">
                <a:solidFill>
                  <a:srgbClr val="FF0000"/>
                </a:solidFill>
              </a:rPr>
              <a:t>（相当于登陆密码）</a:t>
            </a:r>
            <a:r>
              <a:rPr lang="zh-CN" altLang="zh-CN" b="1" dirty="0" smtClean="0">
                <a:solidFill>
                  <a:srgbClr val="FF0000"/>
                </a:solidFill>
              </a:rPr>
              <a:t>，</a:t>
            </a:r>
            <a:r>
              <a:rPr lang="zh-CN" altLang="zh-CN" b="1" dirty="0">
                <a:solidFill>
                  <a:srgbClr val="FF0000"/>
                </a:solidFill>
              </a:rPr>
              <a:t>登录</a:t>
            </a:r>
            <a:r>
              <a:rPr lang="zh-CN" altLang="zh-CN" b="1" dirty="0" smtClean="0">
                <a:solidFill>
                  <a:srgbClr val="FF0000"/>
                </a:solidFill>
              </a:rPr>
              <a:t>时</a:t>
            </a:r>
            <a:r>
              <a:rPr lang="zh-CN" altLang="en-US" b="1" dirty="0" smtClean="0">
                <a:solidFill>
                  <a:srgbClr val="FF0000"/>
                </a:solidFill>
              </a:rPr>
              <a:t>在“登陆验证码”输入处输入设置好的验证码，</a:t>
            </a:r>
            <a:r>
              <a:rPr lang="zh-CN" altLang="zh-CN" b="1" dirty="0" smtClean="0">
                <a:solidFill>
                  <a:srgbClr val="FF0000"/>
                </a:solidFill>
              </a:rPr>
              <a:t>就不用</a:t>
            </a:r>
            <a:r>
              <a:rPr lang="zh-CN" altLang="en-US" b="1" dirty="0" smtClean="0">
                <a:solidFill>
                  <a:srgbClr val="FF0000"/>
                </a:solidFill>
              </a:rPr>
              <a:t>手机</a:t>
            </a:r>
            <a:r>
              <a:rPr lang="zh-CN" altLang="zh-CN" b="1" dirty="0" smtClean="0">
                <a:solidFill>
                  <a:srgbClr val="FF0000"/>
                </a:solidFill>
              </a:rPr>
              <a:t>短</a:t>
            </a:r>
            <a:r>
              <a:rPr lang="zh-CN" altLang="zh-CN" b="1" dirty="0">
                <a:solidFill>
                  <a:srgbClr val="FF0000"/>
                </a:solidFill>
              </a:rPr>
              <a:t>信验证码，否则要</a:t>
            </a:r>
            <a:r>
              <a:rPr lang="zh-CN" altLang="zh-CN" b="1" dirty="0" smtClean="0">
                <a:solidFill>
                  <a:srgbClr val="FF0000"/>
                </a:solidFill>
              </a:rPr>
              <a:t>用</a:t>
            </a:r>
            <a:endParaRPr lang="zh-CN" altLang="zh-CN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b="1" dirty="0"/>
              <a:t>第二步：考生管理（可以导入</a:t>
            </a:r>
            <a:r>
              <a:rPr lang="zh-CN" altLang="zh-CN" b="1" dirty="0" smtClean="0"/>
              <a:t>）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958033" y="1803064"/>
            <a:ext cx="6200000" cy="388571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考生批量导入</a:t>
            </a:r>
            <a:r>
              <a:rPr lang="zh-CN" altLang="zh-CN" dirty="0" smtClean="0"/>
              <a:t>模板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241836" y="1871143"/>
            <a:ext cx="7961905" cy="1657143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38200" y="4077730"/>
            <a:ext cx="85858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/>
              <a:t>建议：由于系统只有专业选项过滤数据，</a:t>
            </a:r>
            <a:r>
              <a:rPr lang="zh-CN" altLang="zh-CN" b="1" dirty="0"/>
              <a:t>建议将专业栏设为考场信息，研究方向栏设置为专业，备注填面试序号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b="1" dirty="0"/>
              <a:t>第三步：考场管理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310514" y="1925830"/>
            <a:ext cx="7066667" cy="340952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添加考场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72297" y="3399662"/>
            <a:ext cx="3947984" cy="2688709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 smtClean="0"/>
              <a:t>1.</a:t>
            </a:r>
            <a:r>
              <a:rPr lang="zh-CN" altLang="zh-CN" dirty="0" smtClean="0"/>
              <a:t>目前</a:t>
            </a:r>
            <a:r>
              <a:rPr lang="zh-CN" altLang="zh-CN" dirty="0"/>
              <a:t>测试阶段只能选</a:t>
            </a:r>
            <a:r>
              <a:rPr lang="en-US" altLang="zh-CN" dirty="0"/>
              <a:t>1</a:t>
            </a:r>
            <a:r>
              <a:rPr lang="zh-CN" altLang="zh-CN" dirty="0"/>
              <a:t>位</a:t>
            </a:r>
            <a:r>
              <a:rPr lang="zh-CN" altLang="zh-CN" dirty="0" smtClean="0"/>
              <a:t>考生</a:t>
            </a:r>
            <a:endParaRPr lang="en-US" altLang="zh-CN" dirty="0" smtClean="0"/>
          </a:p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r>
              <a:rPr lang="en-US" altLang="zh-CN" b="1" dirty="0" smtClean="0"/>
              <a:t>2.</a:t>
            </a:r>
            <a:r>
              <a:rPr lang="zh-CN" altLang="zh-CN" b="1" dirty="0" smtClean="0"/>
              <a:t>测试</a:t>
            </a:r>
            <a:r>
              <a:rPr lang="zh-CN" altLang="zh-CN" b="1" dirty="0"/>
              <a:t>时 最好不要选择人脸识别认证</a:t>
            </a:r>
            <a:endParaRPr lang="zh-CN" altLang="zh-CN" dirty="0"/>
          </a:p>
          <a:p>
            <a:pPr marL="0" indent="0">
              <a:buNone/>
            </a:pPr>
            <a:endParaRPr lang="zh-CN" altLang="en-US" dirty="0"/>
          </a:p>
        </p:txBody>
      </p:sp>
      <p:pic>
        <p:nvPicPr>
          <p:cNvPr id="4" name="图片 3"/>
          <p:cNvPicPr/>
          <p:nvPr/>
        </p:nvPicPr>
        <p:blipFill>
          <a:blip r:embed="rId1"/>
          <a:stretch>
            <a:fillRect/>
          </a:stretch>
        </p:blipFill>
        <p:spPr>
          <a:xfrm>
            <a:off x="5301623" y="365125"/>
            <a:ext cx="3718809" cy="572324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915</Words>
  <Application>WPS 演示</Application>
  <PresentationFormat>宽屏</PresentationFormat>
  <Paragraphs>131</Paragraphs>
  <Slides>36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45" baseType="lpstr">
      <vt:lpstr>Arial</vt:lpstr>
      <vt:lpstr>宋体</vt:lpstr>
      <vt:lpstr>Wingdings</vt:lpstr>
      <vt:lpstr>华文琥珀</vt:lpstr>
      <vt:lpstr>微软雅黑</vt:lpstr>
      <vt:lpstr>Arial Unicode MS</vt:lpstr>
      <vt:lpstr>Calibri Light</vt:lpstr>
      <vt:lpstr>Calibri</vt:lpstr>
      <vt:lpstr>Office 主题</vt:lpstr>
      <vt:lpstr>移动复试系统介绍</vt:lpstr>
      <vt:lpstr>PowerPoint 演示文稿</vt:lpstr>
      <vt:lpstr>前言</vt:lpstr>
      <vt:lpstr>后台管理</vt:lpstr>
      <vt:lpstr>第一步：考官管理</vt:lpstr>
      <vt:lpstr>第二步：考生管理（可以导入）</vt:lpstr>
      <vt:lpstr>考生批量导入模板</vt:lpstr>
      <vt:lpstr>第三步：考场管理</vt:lpstr>
      <vt:lpstr>添加考场</vt:lpstr>
      <vt:lpstr>PowerPoint 演示文稿</vt:lpstr>
      <vt:lpstr>PowerPoint 演示文稿</vt:lpstr>
      <vt:lpstr>第五步：不同角色登录</vt:lpstr>
      <vt:lpstr>候考官</vt:lpstr>
      <vt:lpstr>候考官登录</vt:lpstr>
      <vt:lpstr>候考官</vt:lpstr>
      <vt:lpstr>候考官</vt:lpstr>
      <vt:lpstr>候考官 </vt:lpstr>
      <vt:lpstr>考生端</vt:lpstr>
      <vt:lpstr>考生端登录</vt:lpstr>
      <vt:lpstr>考生端</vt:lpstr>
      <vt:lpstr>考生端</vt:lpstr>
      <vt:lpstr>考生端</vt:lpstr>
      <vt:lpstr>考生端_候考区界面</vt:lpstr>
      <vt:lpstr>考生端_主考官发出面试开始</vt:lpstr>
      <vt:lpstr>考生端_面试</vt:lpstr>
      <vt:lpstr>考官端</vt:lpstr>
      <vt:lpstr>考官端_布局</vt:lpstr>
      <vt:lpstr>考官端</vt:lpstr>
      <vt:lpstr>考官端</vt:lpstr>
      <vt:lpstr>考官端</vt:lpstr>
      <vt:lpstr>考官端_邀请考生界面</vt:lpstr>
      <vt:lpstr>考官端_连通考生后</vt:lpstr>
      <vt:lpstr>考官端_屏幕共享</vt:lpstr>
      <vt:lpstr>考官端_屏幕共享</vt:lpstr>
      <vt:lpstr>学生端_接收到的分享</vt:lpstr>
      <vt:lpstr>考官端_面试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移动复试系统</dc:title>
  <dc:creator>ldc</dc:creator>
  <cp:lastModifiedBy>福</cp:lastModifiedBy>
  <cp:revision>37</cp:revision>
  <dcterms:created xsi:type="dcterms:W3CDTF">2020-05-11T23:05:00Z</dcterms:created>
  <dcterms:modified xsi:type="dcterms:W3CDTF">2020-05-13T03:52:42Z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